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85" r:id="rId3"/>
    <p:sldId id="28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 type="screen16x9"/>
  <p:notesSz cx="6858000" cy="9144000"/>
  <p:embeddedFontLst>
    <p:embeddedFont>
      <p:font typeface="Tinos" panose="020B0604020202020204" charset="0"/>
      <p:regular r:id="rId33"/>
      <p:bold r:id="rId34"/>
      <p:italic r:id="rId35"/>
      <p:boldItalic r:id="rId36"/>
    </p:embeddedFont>
    <p:embeddedFont>
      <p:font typeface="NSimSun" panose="02010609030101010101" pitchFamily="49" charset="-122"/>
      <p:regular r:id="rId37"/>
    </p:embeddedFont>
    <p:embeddedFont>
      <p:font typeface="Brush Script MT" panose="03060802040406070304" pitchFamily="66" charset="0"/>
      <p:italic r:id="rId38"/>
    </p:embeddedFont>
    <p:embeddedFont>
      <p:font typeface="Oswald" panose="020B0604020202020204" charset="0"/>
      <p:regular r:id="rId39"/>
      <p:bold r:id="rId40"/>
    </p:embeddedFont>
    <p:embeddedFont>
      <p:font typeface="MV Boli" panose="02000500030200090000" pitchFamily="2" charset="0"/>
      <p:regular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1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0781F5-34D7-4EBE-A13E-3F9A821C87F7}">
  <a:tblStyle styleId="{C70781F5-34D7-4EBE-A13E-3F9A821C87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126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3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righ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libro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3000"/>
              <a:buFont typeface="Tinos"/>
              <a:buChar char="◈"/>
              <a:defRPr sz="30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◆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◇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⬥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‹N°›</a:t>
            </a:fld>
            <a:endParaRPr sz="120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tinos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950AAFE-0476-466E-9600-63B31224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2" y="435935"/>
            <a:ext cx="7487969" cy="42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D3BD986-734E-41B5-BB04-5D20897DE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7" r="10064" b="-1"/>
          <a:stretch/>
        </p:blipFill>
        <p:spPr>
          <a:xfrm rot="5400000">
            <a:off x="-2343151" y="2343150"/>
            <a:ext cx="5143503" cy="4572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D0C5B5-D988-462F-8709-249DD023C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13681"/>
          <a:stretch/>
        </p:blipFill>
        <p:spPr>
          <a:xfrm rot="5400000">
            <a:off x="-1829745" y="2545670"/>
            <a:ext cx="4799715" cy="3959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966DA4-7999-43B5-B428-206E6EDCB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545959" y="2570228"/>
            <a:ext cx="4799715" cy="3468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335384-8EDD-4B3E-AB8E-AB544005A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480507" y="2484281"/>
            <a:ext cx="4971607" cy="3468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17F505-EE5C-499D-9A3E-0383881A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12" y="1440691"/>
            <a:ext cx="3024014" cy="205323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9BF896C-4D10-4F0B-A023-EB04A9F471B7}"/>
              </a:ext>
            </a:extLst>
          </p:cNvPr>
          <p:cNvSpPr/>
          <p:nvPr/>
        </p:nvSpPr>
        <p:spPr>
          <a:xfrm>
            <a:off x="1132993" y="423975"/>
            <a:ext cx="45719" cy="4229754"/>
          </a:xfrm>
          <a:prstGeom prst="roundRect">
            <a:avLst/>
          </a:prstGeom>
          <a:solidFill>
            <a:srgbClr val="961A1A"/>
          </a:solidFill>
          <a:ln>
            <a:solidFill>
              <a:srgbClr val="96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224431" y="2077796"/>
            <a:ext cx="741608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LE CERCLE DES SCRIBOUILLARDS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volume 1</a:t>
            </a:r>
            <a:r>
              <a:rPr lang="fr-F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b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 OR 3 COLUMNS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5190796" y="1811897"/>
            <a:ext cx="2625600" cy="24927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1556175" y="1596850"/>
            <a:ext cx="3199800" cy="2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31" name="Shape 131" descr="Vintage Mockingbird b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50" y="1915600"/>
            <a:ext cx="2388775" cy="22573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658965" y="849036"/>
            <a:ext cx="5504100" cy="33384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title" idx="4294967295"/>
          </p:nvPr>
        </p:nvSpPr>
        <p:spPr>
          <a:xfrm>
            <a:off x="1484575" y="689450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Want big impact?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39" name="Shape 139" descr="birds.jpg"/>
          <p:cNvPicPr preferRelativeResize="0"/>
          <p:nvPr/>
        </p:nvPicPr>
        <p:blipFill rotWithShape="1">
          <a:blip r:embed="rId3">
            <a:alphaModFix/>
          </a:blip>
          <a:srcRect t="17942" b="3292"/>
          <a:stretch/>
        </p:blipFill>
        <p:spPr>
          <a:xfrm>
            <a:off x="2755275" y="939686"/>
            <a:ext cx="5272100" cy="31145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1484575" y="2922398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BIG IMAGE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Gray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White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Black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55" name="Shape 155"/>
          <p:cNvGraphicFramePr/>
          <p:nvPr/>
        </p:nvGraphicFramePr>
        <p:xfrm>
          <a:off x="1677175" y="1798306"/>
          <a:ext cx="6495800" cy="2180735"/>
        </p:xfrm>
        <a:graphic>
          <a:graphicData uri="http://schemas.openxmlformats.org/drawingml/2006/table">
            <a:tbl>
              <a:tblPr>
                <a:noFill/>
                <a:tableStyleId>{C70781F5-34D7-4EBE-A13E-3F9A821C87F7}</a:tableStyleId>
              </a:tblPr>
              <a:tblGrid>
                <a:gridCol w="16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A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C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Yellow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20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7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Blue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30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15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Orange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5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24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16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871775" y="1561523"/>
            <a:ext cx="5895737" cy="2808599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940800" y="2094750"/>
            <a:ext cx="689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nos"/>
                <a:ea typeface="Tinos"/>
                <a:cs typeface="Tinos"/>
                <a:sym typeface="Tinos"/>
              </a:rPr>
              <a:t>our office</a:t>
            </a:r>
            <a:endParaRPr sz="10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371050" y="230047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3660800" y="324772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343100" y="20947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825075" y="36300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6386225" y="24706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6900525" y="370222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ctrTitle" idx="4294967295"/>
          </p:nvPr>
        </p:nvSpPr>
        <p:spPr>
          <a:xfrm>
            <a:off x="1783575" y="1583350"/>
            <a:ext cx="611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endParaRPr sz="7200"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4294967295"/>
          </p:nvPr>
        </p:nvSpPr>
        <p:spPr>
          <a:xfrm>
            <a:off x="1783575" y="2840051"/>
            <a:ext cx="611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Whoa! That’s a big number, aren’t you proud?</a:t>
            </a:r>
            <a:endParaRPr sz="1800" i="1">
              <a:solidFill>
                <a:srgbClr val="666666"/>
              </a:solidFill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cxnSp>
        <p:nvCxnSpPr>
          <p:cNvPr id="178" name="Shape 178"/>
          <p:cNvCxnSpPr/>
          <p:nvPr/>
        </p:nvCxnSpPr>
        <p:spPr>
          <a:xfrm>
            <a:off x="1578375" y="2799963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1848175" y="88416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89,526,124$</a:t>
            </a:r>
            <a:endParaRPr sz="3000"/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733600" y="1078862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185" name="Shape 185"/>
          <p:cNvSpPr txBox="1">
            <a:spLocks noGrp="1"/>
          </p:cNvSpPr>
          <p:nvPr>
            <p:ph type="ctrTitle" idx="4294967295"/>
          </p:nvPr>
        </p:nvSpPr>
        <p:spPr>
          <a:xfrm>
            <a:off x="1848175" y="331911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100%</a:t>
            </a:r>
            <a:endParaRPr sz="3000"/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4294967295"/>
          </p:nvPr>
        </p:nvSpPr>
        <p:spPr>
          <a:xfrm>
            <a:off x="6733600" y="3513812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187" name="Shape 187"/>
          <p:cNvSpPr txBox="1">
            <a:spLocks noGrp="1"/>
          </p:cNvSpPr>
          <p:nvPr>
            <p:ph type="ctrTitle" idx="4294967295"/>
          </p:nvPr>
        </p:nvSpPr>
        <p:spPr>
          <a:xfrm>
            <a:off x="1848175" y="212348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185,244 users</a:t>
            </a:r>
            <a:endParaRPr sz="3000"/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4294967295"/>
          </p:nvPr>
        </p:nvSpPr>
        <p:spPr>
          <a:xfrm>
            <a:off x="6733600" y="2274293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cxnSp>
        <p:nvCxnSpPr>
          <p:cNvPr id="190" name="Shape 190"/>
          <p:cNvCxnSpPr/>
          <p:nvPr/>
        </p:nvCxnSpPr>
        <p:spPr>
          <a:xfrm>
            <a:off x="1983900" y="1888799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91" name="Shape 191"/>
          <p:cNvCxnSpPr/>
          <p:nvPr/>
        </p:nvCxnSpPr>
        <p:spPr>
          <a:xfrm>
            <a:off x="1983900" y="3177737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673700" y="1909250"/>
            <a:ext cx="2343900" cy="1838700"/>
          </a:xfrm>
          <a:prstGeom prst="homePlate">
            <a:avLst>
              <a:gd name="adj" fmla="val 30129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first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3706340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second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784054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last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FC5B9-EED2-45A1-8BEB-700209205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840" y="1121070"/>
            <a:ext cx="8229600" cy="1159800"/>
          </a:xfrm>
        </p:spPr>
        <p:txBody>
          <a:bodyPr/>
          <a:lstStyle/>
          <a:p>
            <a:r>
              <a:rPr lang="fr-FR" sz="3200" dirty="0"/>
              <a:t>Le Cercle des scribouillards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34583-84EF-4C09-8CA9-1997AC614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840" y="2158532"/>
            <a:ext cx="5802600" cy="784800"/>
          </a:xfrm>
        </p:spPr>
        <p:txBody>
          <a:bodyPr/>
          <a:lstStyle/>
          <a:p>
            <a:r>
              <a:rPr lang="fr-FR" sz="3200" dirty="0">
                <a:latin typeface="Brush Script MT" panose="03060802040406070304" pitchFamily="66" charset="0"/>
              </a:rPr>
              <a:t>Comment les cours de génie logiciel nous ont-ils aidés à mener à bien le projet?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72128A-D611-4180-B337-1961E1D2B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31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556175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3798225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6040276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556175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11" name="Shape 211"/>
          <p:cNvSpPr txBox="1">
            <a:spLocks noGrp="1"/>
          </p:cNvSpPr>
          <p:nvPr>
            <p:ph type="body" idx="2"/>
          </p:nvPr>
        </p:nvSpPr>
        <p:spPr>
          <a:xfrm>
            <a:off x="3798225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12" name="Shape 212"/>
          <p:cNvSpPr txBox="1">
            <a:spLocks noGrp="1"/>
          </p:cNvSpPr>
          <p:nvPr>
            <p:ph type="body" idx="3"/>
          </p:nvPr>
        </p:nvSpPr>
        <p:spPr>
          <a:xfrm>
            <a:off x="6040276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19" name="Shape 2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800" y="759615"/>
            <a:ext cx="4320600" cy="35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5107399" y="865099"/>
            <a:ext cx="1701055" cy="341331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ANDROID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26" name="Shape 226"/>
          <p:cNvSpPr/>
          <p:nvPr/>
        </p:nvSpPr>
        <p:spPr>
          <a:xfrm>
            <a:off x="5183893" y="1151352"/>
            <a:ext cx="1548000" cy="2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5073625" y="937025"/>
            <a:ext cx="1565205" cy="329385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184261" y="1412238"/>
            <a:ext cx="1335300" cy="2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iPHONE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4743075" y="751911"/>
            <a:ext cx="2511622" cy="3552068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916383" y="1078742"/>
            <a:ext cx="2174700" cy="2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3995025" y="996062"/>
            <a:ext cx="3993203" cy="310875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162131" y="1161154"/>
            <a:ext cx="3659100" cy="2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Shape 258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1158825"/>
            <a:ext cx="2746650" cy="27466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44700" y="2249575"/>
            <a:ext cx="32343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 &amp; user@mail.me</a:t>
            </a:r>
            <a:endParaRPr sz="1800" b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12A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25212A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Presentation template by </a:t>
            </a:r>
            <a:r>
              <a:rPr lang="en" sz="2400" u="sng">
                <a:solidFill>
                  <a:srgbClr val="25212A"/>
                </a:solidFill>
                <a:hlinkClick r:id="rId3"/>
              </a:rPr>
              <a:t>SlidesCarnival</a:t>
            </a:r>
            <a:endParaRPr sz="2400">
              <a:solidFill>
                <a:srgbClr val="25212A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Photographs by </a:t>
            </a:r>
            <a:r>
              <a:rPr lang="en" sz="2400" u="sng">
                <a:solidFill>
                  <a:srgbClr val="25212A"/>
                </a:solidFill>
                <a:hlinkClick r:id="rId4"/>
              </a:rPr>
              <a:t>Unsplash</a:t>
            </a:r>
            <a:endParaRPr sz="2400">
              <a:solidFill>
                <a:srgbClr val="25212A"/>
              </a:solidFill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1556175" y="1486300"/>
            <a:ext cx="7130700" cy="2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5212A"/>
                </a:solidFill>
              </a:rPr>
              <a:t>This presentation uses the following typographies and colors:</a:t>
            </a:r>
            <a:endParaRPr sz="1400" dirty="0">
              <a:solidFill>
                <a:srgbClr val="25212A"/>
              </a:solidFill>
            </a:endParaRPr>
          </a:p>
          <a:p>
            <a: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 dirty="0">
                <a:solidFill>
                  <a:srgbClr val="25212A"/>
                </a:solidFill>
              </a:rPr>
              <a:t>Titles: </a:t>
            </a:r>
            <a:r>
              <a:rPr lang="en" sz="1400" b="1" dirty="0">
                <a:solidFill>
                  <a:srgbClr val="25212A"/>
                </a:solidFill>
              </a:rPr>
              <a:t>Oswald</a:t>
            </a:r>
            <a:endParaRPr sz="1400" b="1" dirty="0">
              <a:solidFill>
                <a:srgbClr val="25212A"/>
              </a:solidFill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 dirty="0">
                <a:solidFill>
                  <a:srgbClr val="25212A"/>
                </a:solidFill>
              </a:rPr>
              <a:t>Body copy: </a:t>
            </a:r>
            <a:r>
              <a:rPr lang="en" sz="1400" b="1" dirty="0">
                <a:solidFill>
                  <a:srgbClr val="25212A"/>
                </a:solidFill>
              </a:rPr>
              <a:t>Tinos</a:t>
            </a:r>
            <a:endParaRPr sz="1400" b="1" dirty="0">
              <a:solidFill>
                <a:srgbClr val="25212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5212A"/>
                </a:solidFill>
              </a:rPr>
              <a:t>You can download the fonts on this pages:</a:t>
            </a:r>
            <a:endParaRPr sz="1400" dirty="0">
              <a:solidFill>
                <a:srgbClr val="25212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25212A"/>
                </a:solidFill>
                <a:hlinkClick r:id="rId3"/>
              </a:rPr>
              <a:t>https://www.fontsquirrel.com/fonts/oswald</a:t>
            </a:r>
            <a:r>
              <a:rPr lang="en" sz="1400" dirty="0">
                <a:solidFill>
                  <a:srgbClr val="25212A"/>
                </a:solidFill>
              </a:rPr>
              <a:t> · </a:t>
            </a:r>
            <a:r>
              <a:rPr lang="en" sz="1400" u="sng" dirty="0">
                <a:solidFill>
                  <a:srgbClr val="25212A"/>
                </a:solidFill>
                <a:hlinkClick r:id="rId4"/>
              </a:rPr>
              <a:t>https://www.fontsquirrel.com/fonts/tinos</a:t>
            </a:r>
            <a:endParaRPr sz="1400" b="1" dirty="0">
              <a:solidFill>
                <a:srgbClr val="25212A"/>
              </a:solidFill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556175" y="3638250"/>
            <a:ext cx="6424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6248575" y="616875"/>
            <a:ext cx="20772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SlidesCarnival icons are editable shapes</a:t>
            </a: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. 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This means that you can: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Resize them without losing quality.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Change fill color and opacity.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Isn’t that nice? :)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Examples: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1631118" y="675950"/>
            <a:ext cx="295481" cy="379114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2085393" y="728902"/>
            <a:ext cx="315240" cy="266895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553554" y="729731"/>
            <a:ext cx="305965" cy="270263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3048174" y="722599"/>
            <a:ext cx="249242" cy="279918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528079" y="720077"/>
            <a:ext cx="212262" cy="282440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3933185" y="716709"/>
            <a:ext cx="327849" cy="28959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421518" y="699473"/>
            <a:ext cx="281179" cy="324896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863186" y="720492"/>
            <a:ext cx="327418" cy="286223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5345198" y="725535"/>
            <a:ext cx="289591" cy="27613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5814188" y="718816"/>
            <a:ext cx="281179" cy="287069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634485" y="1144940"/>
            <a:ext cx="291266" cy="36061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2098847" y="1144940"/>
            <a:ext cx="291266" cy="36061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2555229" y="1199153"/>
            <a:ext cx="300507" cy="2584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3019176" y="1173091"/>
            <a:ext cx="300092" cy="30387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3485645" y="1192849"/>
            <a:ext cx="297571" cy="263112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3955050" y="1192849"/>
            <a:ext cx="288744" cy="266048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426976" y="1195785"/>
            <a:ext cx="267741" cy="260176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76640" y="1181070"/>
            <a:ext cx="296724" cy="290852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310743" y="1149136"/>
            <a:ext cx="362291" cy="356833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783929" y="1161744"/>
            <a:ext cx="339595" cy="324481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611360" y="1676536"/>
            <a:ext cx="332893" cy="236219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077414" y="1631995"/>
            <a:ext cx="330354" cy="319852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2553969" y="1646278"/>
            <a:ext cx="297571" cy="300524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015394" y="1637038"/>
            <a:ext cx="310180" cy="309333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3489842" y="1646709"/>
            <a:ext cx="288744" cy="29000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3967225" y="1612669"/>
            <a:ext cx="263112" cy="357662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396717" y="1683686"/>
            <a:ext cx="330354" cy="213091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874947" y="1638298"/>
            <a:ext cx="304307" cy="307658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338479" y="1626537"/>
            <a:ext cx="305982" cy="31815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5788558" y="1635777"/>
            <a:ext cx="327418" cy="306811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650029" y="2114421"/>
            <a:ext cx="256393" cy="279935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2103044" y="2114853"/>
            <a:ext cx="273631" cy="275289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2572880" y="2114853"/>
            <a:ext cx="273614" cy="275289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033459" y="2114853"/>
            <a:ext cx="273199" cy="275289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561274" y="2071986"/>
            <a:ext cx="147542" cy="363983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034478" y="2074508"/>
            <a:ext cx="127782" cy="359769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4503037" y="2114421"/>
            <a:ext cx="116434" cy="27572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890508" y="2110639"/>
            <a:ext cx="271092" cy="287069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5343523" y="2118203"/>
            <a:ext cx="297156" cy="27446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5813342" y="2071555"/>
            <a:ext cx="273199" cy="32784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1727783" y="2548955"/>
            <a:ext cx="100457" cy="339612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33302" y="2536347"/>
            <a:ext cx="217305" cy="363983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2566145" y="2536347"/>
            <a:ext cx="284547" cy="363983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3459998" y="2598125"/>
            <a:ext cx="343395" cy="191656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3002355" y="2558195"/>
            <a:ext cx="333307" cy="31524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3948746" y="2566192"/>
            <a:ext cx="295049" cy="297571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4411847" y="2568713"/>
            <a:ext cx="298832" cy="297571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4835034" y="2568713"/>
            <a:ext cx="389184" cy="31480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5372520" y="2556105"/>
            <a:ext cx="234111" cy="325725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5838989" y="2572495"/>
            <a:ext cx="228636" cy="313116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1620617" y="3053246"/>
            <a:ext cx="330354" cy="26143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081611" y="3072573"/>
            <a:ext cx="321959" cy="218566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2555229" y="3063333"/>
            <a:ext cx="305551" cy="238740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3017484" y="3057029"/>
            <a:ext cx="307675" cy="250089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3498253" y="3036856"/>
            <a:ext cx="277811" cy="280333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3937399" y="3072158"/>
            <a:ext cx="313962" cy="231175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4402607" y="3072158"/>
            <a:ext cx="313548" cy="231175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875379" y="3049464"/>
            <a:ext cx="302182" cy="26478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5324179" y="3017530"/>
            <a:ext cx="331632" cy="334137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5812513" y="3036442"/>
            <a:ext cx="284115" cy="28789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615988" y="3488610"/>
            <a:ext cx="323635" cy="31522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066067" y="3539455"/>
            <a:ext cx="345070" cy="21100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11532" y="3467177"/>
            <a:ext cx="202606" cy="345485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46913" y="3500371"/>
            <a:ext cx="254286" cy="319023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491949" y="3524758"/>
            <a:ext cx="286223" cy="248810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3954618" y="3502478"/>
            <a:ext cx="287069" cy="287483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4417736" y="3498696"/>
            <a:ext cx="289159" cy="295895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4859818" y="3501632"/>
            <a:ext cx="333722" cy="282025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338479" y="3495760"/>
            <a:ext cx="303875" cy="300092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810406" y="3481460"/>
            <a:ext cx="291266" cy="325742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1593726" y="4006355"/>
            <a:ext cx="374900" cy="21141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2089607" y="3950449"/>
            <a:ext cx="302200" cy="318177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542207" y="3932384"/>
            <a:ext cx="332444" cy="342963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3023373" y="3961382"/>
            <a:ext cx="293373" cy="297156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3458322" y="3962228"/>
            <a:ext cx="352635" cy="294202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3962182" y="3937013"/>
            <a:ext cx="271938" cy="32909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4368980" y="3933230"/>
            <a:ext cx="390462" cy="354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4838385" y="3927755"/>
            <a:ext cx="383311" cy="366920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5320397" y="4015595"/>
            <a:ext cx="340873" cy="197546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830578" y="3979447"/>
            <a:ext cx="254286" cy="279089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6350992" y="2258604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401712" y="2987019"/>
            <a:ext cx="1104911" cy="108836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6535708" y="2469458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6846947" y="3495280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545160" y="0"/>
            <a:ext cx="6481240" cy="5079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SOMMAIR</a:t>
            </a:r>
            <a:r>
              <a:rPr lang="fr-FR" sz="3200" dirty="0"/>
              <a:t>E</a:t>
            </a: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  <a:t>1 </a:t>
            </a:r>
            <a:r>
              <a:rPr lang="fr-FR" sz="1600" b="0" dirty="0">
                <a:latin typeface="MV Boli" panose="02000500030200090000" pitchFamily="2" charset="0"/>
                <a:cs typeface="MV Boli" panose="02000500030200090000" pitchFamily="2" charset="0"/>
              </a:rPr>
              <a:t>Lien entre la théorie et la pratique</a:t>
            </a:r>
            <a:br>
              <a:rPr lang="fr-FR" sz="1600" b="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800" b="0" dirty="0">
                <a:latin typeface="MV Boli" panose="02000500030200090000" pitchFamily="2" charset="0"/>
                <a:cs typeface="MV Boli" panose="02000500030200090000" pitchFamily="2" charset="0"/>
              </a:rPr>
              <a:t>2</a:t>
            </a:r>
            <a:r>
              <a:rPr lang="fr-FR" sz="1600" b="0" dirty="0">
                <a:latin typeface="MV Boli" panose="02000500030200090000" pitchFamily="2" charset="0"/>
                <a:cs typeface="MV Boli" panose="02000500030200090000" pitchFamily="2" charset="0"/>
              </a:rPr>
              <a:t> Organisation et mise en place</a:t>
            </a:r>
            <a:br>
              <a:rPr lang="fr-FR" sz="1600" b="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800" b="0" dirty="0">
                <a:latin typeface="MV Boli" panose="02000500030200090000" pitchFamily="2" charset="0"/>
                <a:cs typeface="MV Boli" panose="02000500030200090000" pitchFamily="2" charset="0"/>
              </a:rPr>
              <a:t>3</a:t>
            </a:r>
            <a:r>
              <a:rPr lang="fr-FR" sz="1600" b="0" dirty="0">
                <a:latin typeface="MV Boli" panose="02000500030200090000" pitchFamily="2" charset="0"/>
                <a:cs typeface="MV Boli" panose="02000500030200090000" pitchFamily="2" charset="0"/>
              </a:rPr>
              <a:t> Problème rencontrés, solutions trouvées</a:t>
            </a:r>
            <a:br>
              <a:rPr lang="fr-FR" sz="1600" b="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800" b="0" dirty="0">
                <a:latin typeface="MV Boli" panose="02000500030200090000" pitchFamily="2" charset="0"/>
                <a:cs typeface="MV Boli" panose="02000500030200090000" pitchFamily="2" charset="0"/>
              </a:rPr>
              <a:t>4 </a:t>
            </a:r>
            <a:r>
              <a:rPr lang="fr-FR" sz="1600" b="0" dirty="0">
                <a:latin typeface="MV Boli" panose="02000500030200090000" pitchFamily="2" charset="0"/>
                <a:cs typeface="MV Boli" panose="02000500030200090000" pitchFamily="2" charset="0"/>
              </a:rPr>
              <a:t>Points perfectibles, restes à faire, points non solutionnés</a:t>
            </a:r>
            <a:br>
              <a:rPr lang="fr-FR" sz="1600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sz="16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84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2943600" y="805175"/>
            <a:ext cx="50745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Now you can use any emoji as an icon!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And of course it resizes without losing quality and you can change the color.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How? Follow Google instructions </a:t>
            </a:r>
            <a:r>
              <a:rPr lang="en" u="sng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  <a:hlinkClick r:id="rId3"/>
              </a:rPr>
              <a:t>https://twitter.com/googledocs/status/730087240156643328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654508" y="2291452"/>
            <a:ext cx="6555600" cy="2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✋👆👉👍👤👦👧👨👩👪💃🏃💑❤😂😉😋😒😭👶😸🐟🍒🍔💣📌📖🔨🎃🎈🎨🏈🏰🌏🔌🔑</a:t>
            </a:r>
            <a:r>
              <a:rPr lang="en" sz="2400" i="1" dirty="0">
                <a:solidFill>
                  <a:srgbClr val="FFFFFF"/>
                </a:solidFill>
                <a:highlight>
                  <a:srgbClr val="25212A"/>
                </a:highlight>
                <a:latin typeface="Tinos"/>
                <a:ea typeface="Tinos"/>
                <a:cs typeface="Tinos"/>
                <a:sym typeface="Tinos"/>
              </a:rPr>
              <a:t> and many more...</a:t>
            </a:r>
            <a:endParaRPr sz="2400" i="1" dirty="0">
              <a:solidFill>
                <a:srgbClr val="FFFFFF"/>
              </a:solidFill>
              <a:highlight>
                <a:srgbClr val="25212A"/>
              </a:highlight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1512150" y="904700"/>
            <a:ext cx="14316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A64D79"/>
                </a:solidFill>
              </a:rPr>
              <a:t>😉</a:t>
            </a:r>
            <a:endParaRPr sz="9600">
              <a:solidFill>
                <a:srgbClr val="A64D79"/>
              </a:solidFill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Lien entre la théorie et la pratique</a:t>
            </a:r>
            <a:endParaRPr dirty="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3" name="Shape 372">
            <a:extLst>
              <a:ext uri="{FF2B5EF4-FFF2-40B4-BE49-F238E27FC236}">
                <a16:creationId xmlns:a16="http://schemas.microsoft.com/office/drawing/2014/main" id="{7C83C049-5542-47D7-B762-A9A696D521BC}"/>
              </a:ext>
            </a:extLst>
          </p:cNvPr>
          <p:cNvSpPr txBox="1"/>
          <p:nvPr/>
        </p:nvSpPr>
        <p:spPr>
          <a:xfrm>
            <a:off x="7133672" y="719375"/>
            <a:ext cx="765678" cy="53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>
                <a:solidFill>
                  <a:srgbClr val="A64D79"/>
                </a:solidFill>
              </a:rPr>
              <a:t>😉</a:t>
            </a:r>
            <a:endParaRPr sz="4400" dirty="0">
              <a:solidFill>
                <a:srgbClr val="A64D79"/>
              </a:solidFill>
            </a:endParaRPr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34E7C4F0-CC1B-4F08-A5DD-F28DEEFB5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4" b="18135"/>
          <a:stretch/>
        </p:blipFill>
        <p:spPr bwMode="auto">
          <a:xfrm>
            <a:off x="1556175" y="1945717"/>
            <a:ext cx="2499769" cy="6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java png&quot;">
            <a:extLst>
              <a:ext uri="{FF2B5EF4-FFF2-40B4-BE49-F238E27FC236}">
                <a16:creationId xmlns:a16="http://schemas.microsoft.com/office/drawing/2014/main" id="{791C0C28-16E0-4B01-8FE4-868BA18C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450" y="1908404"/>
            <a:ext cx="1700893" cy="170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maven png&quot;">
            <a:extLst>
              <a:ext uri="{FF2B5EF4-FFF2-40B4-BE49-F238E27FC236}">
                <a16:creationId xmlns:a16="http://schemas.microsoft.com/office/drawing/2014/main" id="{E7C5067C-F939-4C54-9999-F5912A78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75" y="3432532"/>
            <a:ext cx="32385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hub png&quot;">
            <a:extLst>
              <a:ext uri="{FF2B5EF4-FFF2-40B4-BE49-F238E27FC236}">
                <a16:creationId xmlns:a16="http://schemas.microsoft.com/office/drawing/2014/main" id="{52F9FF30-7EEE-4C80-A8B4-AC774968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343" y="1617775"/>
            <a:ext cx="2395973" cy="199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7700" y="1339588"/>
            <a:ext cx="2746650" cy="23851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72" name="Shape 72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Organisation et mise en place</a:t>
            </a:r>
            <a:endParaRPr sz="3200" dirty="0"/>
          </a:p>
        </p:txBody>
      </p:sp>
      <p:sp>
        <p:nvSpPr>
          <p:cNvPr id="73" name="Shape 73"/>
          <p:cNvSpPr txBox="1">
            <a:spLocks noGrp="1"/>
          </p:cNvSpPr>
          <p:nvPr>
            <p:ph type="subTitle" idx="4294967295"/>
          </p:nvPr>
        </p:nvSpPr>
        <p:spPr>
          <a:xfrm>
            <a:off x="1544775" y="2213930"/>
            <a:ext cx="3234300" cy="7299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dirty="0"/>
              <a:t>Séparation de l’équipe en 2</a:t>
            </a:r>
            <a:endParaRPr lang="fr-FR" sz="1800"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FR" sz="1800" b="1" dirty="0"/>
              <a:t>Communication</a:t>
            </a:r>
            <a:endParaRPr lang="fr-FR" sz="1800" dirty="0"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50" name="Picture 2" descr="Résultat de recherche d'images pour &quot;skype png&quot;">
            <a:extLst>
              <a:ext uri="{FF2B5EF4-FFF2-40B4-BE49-F238E27FC236}">
                <a16:creationId xmlns:a16="http://schemas.microsoft.com/office/drawing/2014/main" id="{4B430D0E-1CE5-4B2D-9010-D15B91B1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82" y="3763660"/>
            <a:ext cx="970190" cy="72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whatsapp png&quot;">
            <a:extLst>
              <a:ext uri="{FF2B5EF4-FFF2-40B4-BE49-F238E27FC236}">
                <a16:creationId xmlns:a16="http://schemas.microsoft.com/office/drawing/2014/main" id="{288A83E9-91E4-46A0-AB7C-4EB6386D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404" y="3763660"/>
            <a:ext cx="666707" cy="66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ésultat de recherche d'images pour &quot;communication png&quot;">
            <a:extLst>
              <a:ext uri="{FF2B5EF4-FFF2-40B4-BE49-F238E27FC236}">
                <a16:creationId xmlns:a16="http://schemas.microsoft.com/office/drawing/2014/main" id="{8760A4BB-A4E4-41B1-B4E1-CF9B11756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677" y="3260255"/>
            <a:ext cx="2705100" cy="126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1462082" y="609600"/>
            <a:ext cx="5533804" cy="5333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000" dirty="0"/>
              <a:t>Problème rencontrés, solutions trouvées</a:t>
            </a:r>
            <a:endParaRPr sz="2000"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0E4A54EE-C9D4-4D8D-A318-80A79F0D33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604796"/>
              </p:ext>
            </p:extLst>
          </p:nvPr>
        </p:nvGraphicFramePr>
        <p:xfrm>
          <a:off x="1687937" y="1379538"/>
          <a:ext cx="6352325" cy="2337551"/>
        </p:xfrm>
        <a:graphic>
          <a:graphicData uri="http://schemas.openxmlformats.org/drawingml/2006/table">
            <a:tbl>
              <a:tblPr firstRow="1" firstCol="1" bandRow="1">
                <a:tableStyleId>{C70781F5-34D7-4EBE-A13E-3F9A821C87F7}</a:tableStyleId>
              </a:tblPr>
              <a:tblGrid>
                <a:gridCol w="601477">
                  <a:extLst>
                    <a:ext uri="{9D8B030D-6E8A-4147-A177-3AD203B41FA5}">
                      <a16:colId xmlns:a16="http://schemas.microsoft.com/office/drawing/2014/main" val="1277269003"/>
                    </a:ext>
                  </a:extLst>
                </a:gridCol>
                <a:gridCol w="1508587">
                  <a:extLst>
                    <a:ext uri="{9D8B030D-6E8A-4147-A177-3AD203B41FA5}">
                      <a16:colId xmlns:a16="http://schemas.microsoft.com/office/drawing/2014/main" val="608618592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907889878"/>
                    </a:ext>
                  </a:extLst>
                </a:gridCol>
                <a:gridCol w="1387695">
                  <a:extLst>
                    <a:ext uri="{9D8B030D-6E8A-4147-A177-3AD203B41FA5}">
                      <a16:colId xmlns:a16="http://schemas.microsoft.com/office/drawing/2014/main" val="465044337"/>
                    </a:ext>
                  </a:extLst>
                </a:gridCol>
                <a:gridCol w="1466871">
                  <a:extLst>
                    <a:ext uri="{9D8B030D-6E8A-4147-A177-3AD203B41FA5}">
                      <a16:colId xmlns:a16="http://schemas.microsoft.com/office/drawing/2014/main" val="2388542349"/>
                    </a:ext>
                  </a:extLst>
                </a:gridCol>
              </a:tblGrid>
              <a:tr h="275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 </a:t>
                      </a:r>
                      <a:endParaRPr lang="fr-FR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700" b="1" dirty="0">
                          <a:effectLst/>
                        </a:rPr>
                        <a:t>Organisation</a:t>
                      </a:r>
                      <a:endParaRPr lang="fr-FR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700" b="1" dirty="0">
                          <a:effectLst/>
                        </a:rPr>
                        <a:t>Spring</a:t>
                      </a:r>
                      <a:r>
                        <a:rPr lang="fr-FR" sz="700" dirty="0">
                          <a:effectLst/>
                        </a:rPr>
                        <a:t> </a:t>
                      </a:r>
                      <a:r>
                        <a:rPr lang="fr-FR" sz="700" b="1" dirty="0">
                          <a:effectLst/>
                        </a:rPr>
                        <a:t>boot</a:t>
                      </a:r>
                      <a:endParaRPr lang="fr-FR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700" b="1" dirty="0">
                          <a:effectLst/>
                        </a:rPr>
                        <a:t>Test unitaire</a:t>
                      </a:r>
                      <a:endParaRPr lang="fr-FR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700" b="1" dirty="0">
                          <a:effectLst/>
                        </a:rPr>
                        <a:t>Sonar Cloud</a:t>
                      </a:r>
                      <a:endParaRPr lang="fr-FR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extLst>
                  <a:ext uri="{0D108BD9-81ED-4DB2-BD59-A6C34878D82A}">
                    <a16:rowId xmlns:a16="http://schemas.microsoft.com/office/drawing/2014/main" val="585876441"/>
                  </a:ext>
                </a:extLst>
              </a:tr>
              <a:tr h="81178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700" b="1" dirty="0">
                          <a:effectLst/>
                        </a:rPr>
                        <a:t>Difficulté</a:t>
                      </a:r>
                      <a:endParaRPr lang="fr-FR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900" dirty="0">
                          <a:effectLst/>
                        </a:rPr>
                        <a:t>Recherche d’une méthode de travail adaptée.</a:t>
                      </a:r>
                      <a:endParaRPr lang="fr-FR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Utilisation globale</a:t>
                      </a:r>
                      <a:r>
                        <a:rPr lang="fr-FR" sz="700" dirty="0">
                          <a:effectLst/>
                        </a:rPr>
                        <a:t>.</a:t>
                      </a:r>
                      <a:endParaRPr lang="fr-FR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Résolution des dépendances des classes à tester.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Mise en place de l’intégration continue.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extLst>
                  <a:ext uri="{0D108BD9-81ED-4DB2-BD59-A6C34878D82A}">
                    <a16:rowId xmlns:a16="http://schemas.microsoft.com/office/drawing/2014/main" val="3737945288"/>
                  </a:ext>
                </a:extLst>
              </a:tr>
              <a:tr h="12025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700" b="1" dirty="0">
                          <a:effectLst/>
                        </a:rPr>
                        <a:t>Méthode et Solution</a:t>
                      </a:r>
                      <a:endParaRPr lang="fr-FR" sz="7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Division de l’équipe.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Recherche de tutoriel sur l’outil Trello et entraide.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Mise en place d’un tableau de bord.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Recherches et tri sur les résultats.</a:t>
                      </a: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Utilisation de la documentation </a:t>
                      </a:r>
                      <a:r>
                        <a:rPr lang="fr-FR" sz="1000" dirty="0" err="1">
                          <a:effectLst/>
                        </a:rPr>
                        <a:t>Springboot</a:t>
                      </a:r>
                      <a:r>
                        <a:rPr lang="fr-FR" sz="1000" dirty="0">
                          <a:effectLst/>
                        </a:rPr>
                        <a:t>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Utilisation des annotations « </a:t>
                      </a:r>
                      <a:r>
                        <a:rPr lang="fr-FR" sz="1000" dirty="0" err="1">
                          <a:effectLst/>
                        </a:rPr>
                        <a:t>Mockito</a:t>
                      </a:r>
                      <a:r>
                        <a:rPr lang="fr-FR" sz="1000" dirty="0">
                          <a:effectLst/>
                        </a:rPr>
                        <a:t> »,« </a:t>
                      </a:r>
                      <a:r>
                        <a:rPr lang="fr-FR" sz="1000" dirty="0" err="1">
                          <a:effectLst/>
                        </a:rPr>
                        <a:t>when</a:t>
                      </a:r>
                      <a:r>
                        <a:rPr lang="fr-FR" sz="1000" dirty="0">
                          <a:effectLst/>
                        </a:rPr>
                        <a:t> », « </a:t>
                      </a:r>
                      <a:r>
                        <a:rPr lang="fr-FR" sz="1000" dirty="0" err="1">
                          <a:effectLst/>
                        </a:rPr>
                        <a:t>then</a:t>
                      </a:r>
                      <a:r>
                        <a:rPr lang="fr-FR" sz="1000" dirty="0">
                          <a:effectLst/>
                        </a:rPr>
                        <a:t> »...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700" dirty="0">
                          <a:effectLst/>
                        </a:rPr>
                        <a:t> </a:t>
                      </a:r>
                      <a:endParaRPr lang="fr-FR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Compte Sonar.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 Utilisation de Travis.</a:t>
                      </a:r>
                      <a:endParaRPr lang="fr-FR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5973" marR="45973" marT="0" marB="0"/>
                </a:tc>
                <a:extLst>
                  <a:ext uri="{0D108BD9-81ED-4DB2-BD59-A6C34878D82A}">
                    <a16:rowId xmlns:a16="http://schemas.microsoft.com/office/drawing/2014/main" val="1395832243"/>
                  </a:ext>
                </a:extLst>
              </a:tr>
            </a:tbl>
          </a:graphicData>
        </a:graphic>
      </p:graphicFrame>
      <p:pic>
        <p:nvPicPr>
          <p:cNvPr id="3075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BB9D84D3-0EAF-4AC2-896F-FC55ABFE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4906507" y="1402589"/>
            <a:ext cx="230642" cy="2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Image associée">
            <a:extLst>
              <a:ext uri="{FF2B5EF4-FFF2-40B4-BE49-F238E27FC236}">
                <a16:creationId xmlns:a16="http://schemas.microsoft.com/office/drawing/2014/main" id="{57675DC0-1805-482F-ADAC-425DFA28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171" y="1460590"/>
            <a:ext cx="246091" cy="21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B2C22FAB-0029-48C7-BFA1-9B531FD2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02" y="1326293"/>
            <a:ext cx="438326" cy="4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Here you have a list of items</a:t>
            </a:r>
            <a:endParaRPr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And some text</a:t>
            </a:r>
            <a:endParaRPr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753075" y="2421550"/>
            <a:ext cx="563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4294967295"/>
          </p:nvPr>
        </p:nvSpPr>
        <p:spPr>
          <a:xfrm>
            <a:off x="1753075" y="3335355"/>
            <a:ext cx="5637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Bring the attention of your audience over a key concept using icons or illustrations</a:t>
            </a:r>
            <a:endParaRPr sz="1800" i="1">
              <a:solidFill>
                <a:srgbClr val="666666"/>
              </a:solidFill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006036" y="993135"/>
            <a:ext cx="1145591" cy="1160843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" name="Shape 102"/>
          <p:cNvSpPr/>
          <p:nvPr/>
        </p:nvSpPr>
        <p:spPr>
          <a:xfrm rot="1473024">
            <a:off x="1964430" y="1572741"/>
            <a:ext cx="669785" cy="65243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937</Words>
  <Application>Microsoft Office PowerPoint</Application>
  <PresentationFormat>Affichage à l'écran (16:9)</PresentationFormat>
  <Paragraphs>173</Paragraphs>
  <Slides>30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9" baseType="lpstr">
      <vt:lpstr>Tinos</vt:lpstr>
      <vt:lpstr>NSimSun</vt:lpstr>
      <vt:lpstr>Brush Script MT</vt:lpstr>
      <vt:lpstr>Oswald</vt:lpstr>
      <vt:lpstr>Arial</vt:lpstr>
      <vt:lpstr>MV Boli</vt:lpstr>
      <vt:lpstr>Times New Roman</vt:lpstr>
      <vt:lpstr>Calibri</vt:lpstr>
      <vt:lpstr>Quintus template</vt:lpstr>
      <vt:lpstr>LE CERCLE DES SCRIBOUILLARDS volume 1  </vt:lpstr>
      <vt:lpstr>Le Cercle des scribouillards</vt:lpstr>
      <vt:lpstr>SOMMAIRE  1 Lien entre la théorie et la pratique 2 Organisation et mise en place 3 Problème rencontrés, solutions trouvées 4 Points perfectibles, restes à faire, points non solutionnés </vt:lpstr>
      <vt:lpstr>Lien entre la théorie et la pratique</vt:lpstr>
      <vt:lpstr>Organisation et mise en place</vt:lpstr>
      <vt:lpstr>Problème rencontrés, solutions trouvées</vt:lpstr>
      <vt:lpstr>Présentation PowerPoint</vt:lpstr>
      <vt:lpstr>THIS IS A SLIDE TITLE</vt:lpstr>
      <vt:lpstr>BIG CONCEPT</vt:lpstr>
      <vt:lpstr>YOU CAN ALSO SPLIT YOUR CONTENT</vt:lpstr>
      <vt:lpstr>IN 2 OR 3 COLUMNS</vt:lpstr>
      <vt:lpstr>A PICTURE IS WORTH A THOUSAND WORDS</vt:lpstr>
      <vt:lpstr>Want big impact?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THANKS!</vt:lpstr>
      <vt:lpstr>CREDITS</vt:lpstr>
      <vt:lpstr>PRESENTATION DESIGN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Ilangovane PASSOUBADY</dc:creator>
  <cp:lastModifiedBy>Bettina Aza</cp:lastModifiedBy>
  <cp:revision>15</cp:revision>
  <dcterms:modified xsi:type="dcterms:W3CDTF">2018-01-21T11:43:56Z</dcterms:modified>
</cp:coreProperties>
</file>